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82" r:id="rId4"/>
    <p:sldId id="265" r:id="rId5"/>
    <p:sldId id="257" r:id="rId6"/>
    <p:sldId id="262" r:id="rId7"/>
    <p:sldId id="258" r:id="rId8"/>
    <p:sldId id="271" r:id="rId9"/>
    <p:sldId id="288" r:id="rId10"/>
    <p:sldId id="289" r:id="rId11"/>
    <p:sldId id="290" r:id="rId12"/>
    <p:sldId id="261" r:id="rId13"/>
    <p:sldId id="276" r:id="rId14"/>
    <p:sldId id="279" r:id="rId15"/>
    <p:sldId id="280" r:id="rId16"/>
    <p:sldId id="283" r:id="rId17"/>
    <p:sldId id="284" r:id="rId18"/>
    <p:sldId id="281" r:id="rId19"/>
    <p:sldId id="285" r:id="rId20"/>
    <p:sldId id="259" r:id="rId21"/>
    <p:sldId id="278" r:id="rId22"/>
    <p:sldId id="263" r:id="rId23"/>
    <p:sldId id="273" r:id="rId24"/>
    <p:sldId id="270" r:id="rId25"/>
    <p:sldId id="274" r:id="rId26"/>
    <p:sldId id="275" r:id="rId27"/>
    <p:sldId id="268" r:id="rId28"/>
    <p:sldId id="287" r:id="rId29"/>
    <p:sldId id="286" r:id="rId30"/>
    <p:sldId id="264" r:id="rId31"/>
    <p:sldId id="272" r:id="rId32"/>
    <p:sldId id="267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0"/>
    <p:restoredTop sz="94586"/>
  </p:normalViewPr>
  <p:slideViewPr>
    <p:cSldViewPr snapToGrid="0" snapToObjects="1">
      <p:cViewPr varScale="1">
        <p:scale>
          <a:sx n="92" d="100"/>
          <a:sy n="9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andyoh2/Dropbox/1RUDataScience/GITHUB/Project_DissolvableData/WorkHist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Computer Used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Apple</c:v>
                </c:pt>
                <c:pt idx="1">
                  <c:v>PC</c:v>
                </c:pt>
                <c:pt idx="2">
                  <c:v>Linux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Numbers of Hours Worked</a:t>
            </a:r>
            <a:r>
              <a:rPr lang="en-US" sz="2000" b="1" baseline="0"/>
              <a:t> on Project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Baskaran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Sheet1!$C$3:$C$13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2.0</c:v>
                </c:pt>
                <c:pt idx="6">
                  <c:v>0.0</c:v>
                </c:pt>
                <c:pt idx="7">
                  <c:v>4.0</c:v>
                </c:pt>
                <c:pt idx="8">
                  <c:v>1.0</c:v>
                </c:pt>
                <c:pt idx="9">
                  <c:v>4.0</c:v>
                </c:pt>
                <c:pt idx="10">
                  <c:v>4.0</c:v>
                </c:pt>
              </c:numCache>
            </c:numRef>
          </c:val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Sean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Sheet1!$D$3:$D$13</c:f>
              <c:numCache>
                <c:formatCode>General</c:formatCode>
                <c:ptCount val="11"/>
                <c:pt idx="0">
                  <c:v>3.0</c:v>
                </c:pt>
                <c:pt idx="1">
                  <c:v>0.0</c:v>
                </c:pt>
                <c:pt idx="2">
                  <c:v>4.0</c:v>
                </c:pt>
                <c:pt idx="3">
                  <c:v>0.0</c:v>
                </c:pt>
                <c:pt idx="4">
                  <c:v>5.0</c:v>
                </c:pt>
                <c:pt idx="5">
                  <c:v>0.0</c:v>
                </c:pt>
                <c:pt idx="6">
                  <c:v>2.0</c:v>
                </c:pt>
                <c:pt idx="7">
                  <c:v>3.0</c:v>
                </c:pt>
                <c:pt idx="8">
                  <c:v>2.0</c:v>
                </c:pt>
                <c:pt idx="9">
                  <c:v>3.0</c:v>
                </c:pt>
                <c:pt idx="1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Andy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Sheet1!$E$3:$E$13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0.0</c:v>
                </c:pt>
                <c:pt idx="6">
                  <c:v>1.0</c:v>
                </c:pt>
                <c:pt idx="7">
                  <c:v>3.0</c:v>
                </c:pt>
                <c:pt idx="8">
                  <c:v>1.0</c:v>
                </c:pt>
                <c:pt idx="9">
                  <c:v>3.0</c:v>
                </c:pt>
                <c:pt idx="10">
                  <c:v>7.0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94057808"/>
        <c:axId val="-94054544"/>
      </c:barChart>
      <c:catAx>
        <c:axId val="-94057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054544"/>
        <c:crosses val="autoZero"/>
        <c:auto val="1"/>
        <c:lblAlgn val="ctr"/>
        <c:lblOffset val="100"/>
        <c:noMultiLvlLbl val="0"/>
      </c:catAx>
      <c:valAx>
        <c:axId val="-9405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057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6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9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5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2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4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4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4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data/#api" TargetMode="External"/><Relationship Id="rId4" Type="http://schemas.openxmlformats.org/officeDocument/2006/relationships/hyperlink" Target="http://ourairports.com/data/" TargetMode="External"/><Relationship Id="rId5" Type="http://schemas.openxmlformats.org/officeDocument/2006/relationships/hyperlink" Target="https://developers.google.com/maps/documentation/distance-matrix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ensus.gov/data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/>
              <a:t>Dissolvable Data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Andy Oh</a:t>
            </a:r>
            <a:br>
              <a:rPr lang="en-US" sz="4000" dirty="0" smtClean="0"/>
            </a:br>
            <a:r>
              <a:rPr lang="en-US" sz="4000" dirty="0" smtClean="0"/>
              <a:t>Sean </a:t>
            </a:r>
            <a:r>
              <a:rPr lang="en-US" sz="4000" dirty="0" err="1" smtClean="0"/>
              <a:t>Slavin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err="1" smtClean="0"/>
              <a:t>Baskaran</a:t>
            </a:r>
            <a:r>
              <a:rPr lang="en-US" sz="4000" dirty="0" smtClean="0"/>
              <a:t> Viswanathan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89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27" y="0"/>
            <a:ext cx="993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95"/>
            <a:ext cx="12192000" cy="60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Code</a:t>
            </a:r>
            <a:endParaRPr lang="en-US" sz="6000" b="1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096" y="2578100"/>
            <a:ext cx="7269808" cy="6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838739"/>
            <a:ext cx="9893300" cy="2654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13183" y="3470988"/>
            <a:ext cx="9893300" cy="6531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200"/>
            <a:ext cx="1082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1" y="2147955"/>
            <a:ext cx="11290024" cy="23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7" y="228599"/>
            <a:ext cx="9795975" cy="62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338638"/>
            <a:ext cx="10407084" cy="62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9" y="1169781"/>
            <a:ext cx="5156200" cy="427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576" y="1149903"/>
            <a:ext cx="5016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34" y="239564"/>
            <a:ext cx="9841708" cy="63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Quick Facts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028" y="2085762"/>
            <a:ext cx="2086152" cy="61781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3 </a:t>
            </a:r>
            <a:r>
              <a:rPr lang="en-US" dirty="0" err="1" smtClean="0"/>
              <a:t>MacBooks</a:t>
            </a:r>
            <a:endParaRPr lang="en-US" dirty="0" smtClean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39194357"/>
              </p:ext>
            </p:extLst>
          </p:nvPr>
        </p:nvGraphicFramePr>
        <p:xfrm>
          <a:off x="-718350" y="2952817"/>
          <a:ext cx="5308908" cy="353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54318"/>
              </p:ext>
            </p:extLst>
          </p:nvPr>
        </p:nvGraphicFramePr>
        <p:xfrm>
          <a:off x="4434507" y="3098649"/>
          <a:ext cx="4152900" cy="339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675"/>
                <a:gridCol w="923925"/>
                <a:gridCol w="762000"/>
                <a:gridCol w="723900"/>
                <a:gridCol w="914400"/>
              </a:tblGrid>
              <a:tr h="2413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# of Hours Worked on Project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Day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Baskaran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Andy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9/19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Tuesday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9/20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Friday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Saturday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9/24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Tuesday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9/28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Friday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 Days</a:t>
                      </a:r>
                      <a:endParaRPr 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flipH="1">
            <a:off x="6227857" y="485432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USELESS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114" y="3560403"/>
            <a:ext cx="3492500" cy="23241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54747" y="1613054"/>
            <a:ext cx="3832660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3 Brains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11 Days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28 hours of brainpower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56040" y="2085763"/>
            <a:ext cx="2342647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0 Energy Drink</a:t>
            </a:r>
          </a:p>
        </p:txBody>
      </p:sp>
    </p:spTree>
    <p:extLst>
      <p:ext uri="{BB962C8B-B14F-4D97-AF65-F5344CB8AC3E}">
        <p14:creationId xmlns:p14="http://schemas.microsoft.com/office/powerpoint/2010/main" val="14515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The Secret Sauce</a:t>
            </a:r>
            <a:endParaRPr lang="en-US" sz="6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3784">
            <a:off x="9212289" y="442891"/>
            <a:ext cx="367897" cy="117003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2209330"/>
            <a:ext cx="12208475" cy="4493893"/>
            <a:chOff x="0" y="2209330"/>
            <a:chExt cx="12208475" cy="44938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charset="0"/>
                        </a:rPr>
                        <m:t>𝑶𝒗𝒆𝒓𝒂𝒍𝒍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𝑺𝒄𝒐𝒓𝒆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=</m:t>
                      </m:r>
                    </m:oMath>
                  </a14:m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800" b="1" i="1" dirty="0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dirty="0" smtClean="0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2800" i="1" baseline="-25000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𝑃𝑜𝑝𝑢𝑙𝑎𝑡𝑖𝑜𝑛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0" dirty="0" smtClean="0">
                                  <a:latin typeface="Cambria Math" charset="0"/>
                                </a:rPr>
                                <m:t>𝐖𝐮</m:t>
                              </m:r>
                              <m:r>
                                <a:rPr lang="en-US" sz="2800" b="1" i="0" baseline="-25000" dirty="0" smtClean="0">
                                  <a:latin typeface="Cambria Math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mr-IN" sz="280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2800" i="1" dirty="0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𝟐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𝟑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</m:num>
                                    <m:den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8 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𝑜𝑟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𝟏𝟎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800" dirty="0" smtClean="0"/>
                                <m:t>  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𝟑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𝐶𝑒𝑛𝑡𝑒𝑟</m:t>
                              </m:r>
                              <m:r>
                                <m:rPr>
                                  <m:nor/>
                                </m:rPr>
                                <a:rPr lang="en-US" sz="28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𝐴𝑖𝑟𝑝𝑜𝑟𝑡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sz="2800" dirty="0" smtClean="0"/>
                    <a:t>		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3286863" y="6180003"/>
              <a:ext cx="5634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Wu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4</a:t>
              </a:r>
              <a:r>
                <a:rPr lang="en-US" sz="2800" i="1" dirty="0" smtClean="0"/>
                <a:t> and Wf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3</a:t>
              </a:r>
              <a:r>
                <a:rPr lang="en-US" sz="2800" i="1" dirty="0" smtClean="0"/>
                <a:t> are weighted values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487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Secret Sauce in Code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8" y="4204252"/>
            <a:ext cx="11406344" cy="113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8" y="2008740"/>
            <a:ext cx="8369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</a:t>
            </a:r>
            <a:r>
              <a:rPr lang="mr-IN" sz="6000" b="1" dirty="0" smtClean="0"/>
              <a:t>–</a:t>
            </a:r>
            <a:r>
              <a:rPr lang="en-US" sz="6000" b="1" dirty="0" smtClean="0"/>
              <a:t> Amazon HQ2</a:t>
            </a:r>
            <a:r>
              <a:rPr lang="en-US" sz="6000" dirty="0" smtClean="0"/>
              <a:t> 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8" y="1690688"/>
            <a:ext cx="10689203" cy="45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59" y="1280160"/>
            <a:ext cx="7343916" cy="36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1960" cy="328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5519" y="3283890"/>
            <a:ext cx="149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MarketWatch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6" y="3450203"/>
            <a:ext cx="6815594" cy="34077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4454" y="2997715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textio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47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24" y="779228"/>
            <a:ext cx="4576497" cy="568915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564" y="1768762"/>
            <a:ext cx="6446573" cy="362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6609" y="1399430"/>
            <a:ext cx="21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Brookings Institution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09730" y="40989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Quartz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91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Comparisons</a:t>
            </a:r>
            <a:endParaRPr lang="en-US" sz="6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978"/>
              </p:ext>
            </p:extLst>
          </p:nvPr>
        </p:nvGraphicFramePr>
        <p:xfrm>
          <a:off x="214678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Dissolvable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 Diego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</a:t>
                      </a:r>
                      <a:r>
                        <a:rPr lang="en-US" baseline="0" dirty="0" smtClean="0"/>
                        <a:t> Antonio</a:t>
                      </a:r>
                      <a:endParaRPr lang="en-US" dirty="0" smtClean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35973"/>
              </p:ext>
            </p:extLst>
          </p:nvPr>
        </p:nvGraphicFramePr>
        <p:xfrm>
          <a:off x="4079510" y="1680749"/>
          <a:ext cx="2009902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155"/>
                <a:gridCol w="1658747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Quartz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Denver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Raleigh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 DC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74326"/>
              </p:ext>
            </p:extLst>
          </p:nvPr>
        </p:nvGraphicFramePr>
        <p:xfrm>
          <a:off x="1008168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Textio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Birmingham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Grand Rapids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Montreal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Orleans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23214"/>
              </p:ext>
            </p:extLst>
          </p:nvPr>
        </p:nvGraphicFramePr>
        <p:xfrm>
          <a:off x="6219341" y="1685760"/>
          <a:ext cx="1801241" cy="2560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MarketWatch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Austin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Baltimore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Bridgeport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821212"/>
              </p:ext>
            </p:extLst>
          </p:nvPr>
        </p:nvGraphicFramePr>
        <p:xfrm>
          <a:off x="2147094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Bloomberg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Toronto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60309"/>
              </p:ext>
            </p:extLst>
          </p:nvPr>
        </p:nvGraphicFramePr>
        <p:xfrm>
          <a:off x="815051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CityLab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Chicago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214055" y="2791944"/>
            <a:ext cx="9737697" cy="1449125"/>
            <a:chOff x="214055" y="3328656"/>
            <a:chExt cx="9737697" cy="1449125"/>
          </a:xfrm>
        </p:grpSpPr>
        <p:sp>
          <p:nvSpPr>
            <p:cNvPr id="13" name="Rectangle 12"/>
            <p:cNvSpPr/>
            <p:nvPr/>
          </p:nvSpPr>
          <p:spPr>
            <a:xfrm>
              <a:off x="2145848" y="4412973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4055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49264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148347" y="2791944"/>
            <a:ext cx="5872228" cy="1084317"/>
            <a:chOff x="2148347" y="3328656"/>
            <a:chExt cx="5872228" cy="1084317"/>
          </a:xfrm>
        </p:grpSpPr>
        <p:sp>
          <p:nvSpPr>
            <p:cNvPr id="16" name="Rectangle 15"/>
            <p:cNvSpPr/>
            <p:nvPr/>
          </p:nvSpPr>
          <p:spPr>
            <a:xfrm>
              <a:off x="2148347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7010" y="3683357"/>
              <a:ext cx="201114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18087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0" y="4283105"/>
            <a:ext cx="2344472" cy="236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Not bad, right?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43" y="1899410"/>
            <a:ext cx="5718313" cy="39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Dissolvable Data Company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16"/>
            <a:ext cx="12192000" cy="30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426"/>
            <a:ext cx="12192000" cy="5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79393"/>
              </p:ext>
            </p:extLst>
          </p:nvPr>
        </p:nvGraphicFramePr>
        <p:xfrm>
          <a:off x="215900" y="438150"/>
          <a:ext cx="11760200" cy="598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Wish List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0" indent="0" fontAlgn="base">
              <a:buNone/>
            </a:pPr>
            <a:r>
              <a:rPr lang="en-US" dirty="0" smtClean="0"/>
              <a:t>Accuracy </a:t>
            </a:r>
            <a:r>
              <a:rPr lang="en-US" dirty="0"/>
              <a:t>would be </a:t>
            </a:r>
            <a:r>
              <a:rPr lang="en-US" b="1" u="sng" dirty="0">
                <a:solidFill>
                  <a:srgbClr val="C00000"/>
                </a:solidFill>
              </a:rPr>
              <a:t>greatly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improved if </a:t>
            </a:r>
            <a:r>
              <a:rPr lang="en-US" dirty="0" smtClean="0"/>
              <a:t>we use: </a:t>
            </a:r>
          </a:p>
          <a:p>
            <a:pPr lvl="1" fontAlgn="base"/>
            <a:r>
              <a:rPr lang="en-US" sz="2800" dirty="0" smtClean="0"/>
              <a:t>Commercial Real Estate Data</a:t>
            </a:r>
          </a:p>
          <a:p>
            <a:pPr lvl="1" fontAlgn="base"/>
            <a:r>
              <a:rPr lang="en-US" sz="2800" dirty="0" smtClean="0"/>
              <a:t>Mass Transit Data </a:t>
            </a:r>
          </a:p>
          <a:p>
            <a:pPr lvl="1" fontAlgn="base"/>
            <a:r>
              <a:rPr lang="en-US" sz="2800" dirty="0"/>
              <a:t>Community Fit/Cultural Diversity </a:t>
            </a:r>
            <a:r>
              <a:rPr lang="en-US" sz="2800" dirty="0" smtClean="0"/>
              <a:t>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15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Challenge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341" y="2197584"/>
            <a:ext cx="5935317" cy="33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Questions? Comments?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16" y="1690688"/>
            <a:ext cx="2661372" cy="49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57" y="1550448"/>
            <a:ext cx="4253948" cy="34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Collaboration Tools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24" y="3242766"/>
            <a:ext cx="3381976" cy="1156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42766"/>
            <a:ext cx="3454643" cy="1035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4357525"/>
            <a:ext cx="25400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175" y="1791321"/>
            <a:ext cx="4464050" cy="10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6000" b="1" dirty="0"/>
              <a:t>Where </a:t>
            </a:r>
            <a:r>
              <a:rPr lang="en-US" sz="6000" b="1" dirty="0" smtClean="0"/>
              <a:t>to </a:t>
            </a:r>
            <a:r>
              <a:rPr lang="en-US" sz="6000" b="1" dirty="0"/>
              <a:t>set up a company?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82" y="1690688"/>
            <a:ext cx="8644235" cy="46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>
          <a:xfrm>
            <a:off x="4147408" y="704334"/>
            <a:ext cx="6585643" cy="40943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947" y="1234190"/>
            <a:ext cx="5016157" cy="2683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Amazon HQ2</a:t>
            </a:r>
          </a:p>
          <a:p>
            <a:pPr marL="0" indent="0">
              <a:buNone/>
            </a:pPr>
            <a:r>
              <a:rPr lang="en-US" sz="3200" dirty="0" smtClean="0"/>
              <a:t>Population </a:t>
            </a:r>
            <a:r>
              <a:rPr lang="en-US" sz="3200" b="1" dirty="0" smtClean="0"/>
              <a:t>≥</a:t>
            </a:r>
            <a:r>
              <a:rPr lang="en-US" sz="3200" dirty="0" smtClean="0"/>
              <a:t> 1,000,000 </a:t>
            </a:r>
          </a:p>
          <a:p>
            <a:pPr marL="0" indent="0">
              <a:buNone/>
            </a:pPr>
            <a:r>
              <a:rPr lang="en-US" sz="3200" dirty="0"/>
              <a:t>Major Airport </a:t>
            </a:r>
            <a:r>
              <a:rPr lang="en-US" sz="3200" b="1" dirty="0"/>
              <a:t>≤</a:t>
            </a:r>
            <a:r>
              <a:rPr lang="en-US" sz="3200" dirty="0"/>
              <a:t> 45 minutes</a:t>
            </a:r>
          </a:p>
          <a:p>
            <a:pPr marL="0" indent="0">
              <a:buNone/>
            </a:pPr>
            <a:r>
              <a:rPr lang="en-US" sz="3200" dirty="0" smtClean="0"/>
              <a:t>City Center </a:t>
            </a:r>
            <a:r>
              <a:rPr lang="en-US" sz="3200" b="1" dirty="0" smtClean="0"/>
              <a:t>≤</a:t>
            </a:r>
            <a:r>
              <a:rPr lang="en-US" sz="3200" dirty="0" smtClean="0"/>
              <a:t> 30 miles</a:t>
            </a:r>
          </a:p>
          <a:p>
            <a:pPr marL="0" indent="0">
              <a:buNone/>
            </a:pPr>
            <a:r>
              <a:rPr lang="en-US" sz="3200" dirty="0" smtClean="0"/>
              <a:t>50,000 workers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941" y="2489086"/>
            <a:ext cx="6787978" cy="436891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58688" y="-117840"/>
            <a:ext cx="3788719" cy="3788719"/>
            <a:chOff x="358688" y="-117840"/>
            <a:chExt cx="3788719" cy="37887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688" y="-117840"/>
              <a:ext cx="3788719" cy="378871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20814" y="477737"/>
              <a:ext cx="2264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Jeff Bezos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2356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Data Source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U.S. Census Bureau</a:t>
            </a:r>
          </a:p>
          <a:p>
            <a:pPr lvl="1"/>
            <a:r>
              <a:rPr lang="en-US" sz="1500" dirty="0">
                <a:hlinkClick r:id="rId2"/>
              </a:rPr>
              <a:t>https://</a:t>
            </a:r>
            <a:r>
              <a:rPr lang="en-US" sz="1500" dirty="0" smtClean="0">
                <a:hlinkClick r:id="rId2"/>
              </a:rPr>
              <a:t>www.census.gov/data.html</a:t>
            </a:r>
            <a:endParaRPr lang="en-US" sz="1500" dirty="0"/>
          </a:p>
          <a:p>
            <a:pPr lvl="1"/>
            <a:endParaRPr lang="en-US" sz="1500" dirty="0" smtClean="0"/>
          </a:p>
          <a:p>
            <a:r>
              <a:rPr lang="en-US" dirty="0"/>
              <a:t>U.S. Bureau of Labor </a:t>
            </a:r>
            <a:r>
              <a:rPr lang="en-US" dirty="0" smtClean="0"/>
              <a:t>Statistics</a:t>
            </a:r>
          </a:p>
          <a:p>
            <a:pPr lvl="1"/>
            <a:r>
              <a:rPr lang="en-US" sz="1500" dirty="0">
                <a:hlinkClick r:id="rId3"/>
              </a:rPr>
              <a:t>https://www.bls.gov/data/#</a:t>
            </a:r>
            <a:r>
              <a:rPr lang="en-US" sz="1500" dirty="0" smtClean="0">
                <a:hlinkClick r:id="rId3"/>
              </a:rPr>
              <a:t>api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err="1"/>
              <a:t>OurAirports</a:t>
            </a:r>
            <a:endParaRPr lang="en-US" dirty="0"/>
          </a:p>
          <a:p>
            <a:pPr lvl="1"/>
            <a:r>
              <a:rPr lang="en-US" sz="1500" dirty="0">
                <a:hlinkClick r:id="rId4"/>
              </a:rPr>
              <a:t>http://ourairports.com/data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smtClean="0"/>
              <a:t>Google Map API </a:t>
            </a:r>
            <a:r>
              <a:rPr lang="mr-IN" dirty="0" smtClean="0"/>
              <a:t>–</a:t>
            </a:r>
            <a:r>
              <a:rPr lang="en-US" dirty="0" smtClean="0"/>
              <a:t> Distance Matrix</a:t>
            </a:r>
          </a:p>
          <a:p>
            <a:pPr lvl="1"/>
            <a:r>
              <a:rPr lang="en-US" sz="1500" dirty="0">
                <a:hlinkClick r:id="rId5"/>
              </a:rPr>
              <a:t>https://developers.google.com/maps/documentation/distance-matrix</a:t>
            </a:r>
            <a:r>
              <a:rPr lang="en-US" sz="1500" dirty="0" smtClean="0">
                <a:hlinkClick r:id="rId5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4936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Process</a:t>
            </a:r>
            <a:endParaRPr lang="en-US" sz="6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Census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Labor Force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Airport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4474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Raw Data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619250"/>
            <a:ext cx="12014200" cy="207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4381500"/>
            <a:ext cx="71755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" y="1219200"/>
            <a:ext cx="18123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Census Data</a:t>
            </a:r>
            <a:endParaRPr lang="en-US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08250" y="3999696"/>
            <a:ext cx="24291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Labor Force Data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77442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370</Words>
  <Application>Microsoft Macintosh PowerPoint</Application>
  <PresentationFormat>Widescreen</PresentationFormat>
  <Paragraphs>198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Mangal</vt:lpstr>
      <vt:lpstr>Office Theme</vt:lpstr>
      <vt:lpstr>Dissolvable Data</vt:lpstr>
      <vt:lpstr>Quick Facts</vt:lpstr>
      <vt:lpstr>PowerPoint Presentation</vt:lpstr>
      <vt:lpstr>Collaboration Tools</vt:lpstr>
      <vt:lpstr>Where to set up a company?</vt:lpstr>
      <vt:lpstr>PowerPoint Presentation</vt:lpstr>
      <vt:lpstr>Data Source</vt:lpstr>
      <vt:lpstr>Process</vt:lpstr>
      <vt:lpstr>Raw Data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Secret Sauce</vt:lpstr>
      <vt:lpstr>Secret Sauce in Code</vt:lpstr>
      <vt:lpstr>Result – Amazon HQ2 </vt:lpstr>
      <vt:lpstr>PowerPoint Presentation</vt:lpstr>
      <vt:lpstr>PowerPoint Presentation</vt:lpstr>
      <vt:lpstr>PowerPoint Presentation</vt:lpstr>
      <vt:lpstr>Result Comparisons</vt:lpstr>
      <vt:lpstr>Not bad, right? </vt:lpstr>
      <vt:lpstr>Dissolvable Data Company</vt:lpstr>
      <vt:lpstr>PowerPoint Presentation</vt:lpstr>
      <vt:lpstr>Wish List</vt:lpstr>
      <vt:lpstr>Challenge</vt:lpstr>
      <vt:lpstr>Questions? Comments? 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Dissolvable Data</dc:title>
  <dc:creator>Microsoft Office User</dc:creator>
  <cp:lastModifiedBy>Microsoft Office User</cp:lastModifiedBy>
  <cp:revision>62</cp:revision>
  <dcterms:created xsi:type="dcterms:W3CDTF">2017-09-28T23:21:50Z</dcterms:created>
  <dcterms:modified xsi:type="dcterms:W3CDTF">2017-09-30T14:30:44Z</dcterms:modified>
</cp:coreProperties>
</file>